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ac624cac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dac624ca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ac624cac_1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dac624ca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a97b382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a97b382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Конец, вопросы от аудитории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знакомстве обязательно спросить - кто из какой сферы?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da31fe3c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da31fe3c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da97b382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da97b382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a97b382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a97b382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a97b382d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a97b382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a97b382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a97b382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da97b382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da97b382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x7-web.studio/" TargetMode="External"/><Relationship Id="rId4" Type="http://schemas.openxmlformats.org/officeDocument/2006/relationships/hyperlink" Target="https://vk.com/x7_webstudio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007375" y="564775"/>
            <a:ext cx="8068800" cy="15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Перспективы разработки и особенности развития мобильных приложений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для бизнеса в ближайшие 5-10 лет</a:t>
            </a:r>
            <a:endParaRPr sz="3000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690117" y="342290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Raleway"/>
                <a:ea typeface="Raleway"/>
                <a:cs typeface="Raleway"/>
                <a:sym typeface="Raleway"/>
              </a:rPr>
              <a:t>Какое мобильное приложение выбрать бизнесу?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50" y="2463800"/>
            <a:ext cx="2211775" cy="240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542025" y="698625"/>
            <a:ext cx="6308400" cy="39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Нативные приложения               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61616"/>
                </a:solidFill>
                <a:latin typeface="Raleway"/>
                <a:ea typeface="Raleway"/>
                <a:cs typeface="Raleway"/>
                <a:sym typeface="Raleway"/>
              </a:rPr>
              <a:t>Нативные приложения разрабатываются под конкретную аппаратно-программную платформу    и пишутся на языках, созданных для данной платформы. </a:t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161616"/>
                </a:solidFill>
                <a:latin typeface="Raleway"/>
                <a:ea typeface="Raleway"/>
                <a:cs typeface="Raleway"/>
                <a:sym typeface="Raleway"/>
              </a:rPr>
              <a:t>Нативные приложения могут получать доступ ко всем службам, сервисам телефона: камере, микрофону, геолокации, календарю, медиафайлам, уведомлениям.</a:t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t/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5800" y="257500"/>
            <a:ext cx="2314250" cy="23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725100" y="271925"/>
            <a:ext cx="8418900" cy="29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кроссплатформенные приложения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61616"/>
                </a:solidFill>
                <a:latin typeface="Raleway"/>
                <a:ea typeface="Raleway"/>
                <a:cs typeface="Raleway"/>
                <a:sym typeface="Raleway"/>
              </a:rPr>
              <a:t>Кроссплатформенность подразумевает создание приложений, которые могут работать в различных операционных системах. После написания кода приложения его можно развернуть на разных устройствах и платформах, не беспокоясь о проблемах несовместимости. 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61616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t/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50" y="2571750"/>
            <a:ext cx="4124999" cy="235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625" y="2571750"/>
            <a:ext cx="3538761" cy="23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503700" y="102150"/>
            <a:ext cx="8640300" cy="5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 </a:t>
            </a:r>
            <a:r>
              <a:rPr lang="ru" sz="3000"/>
              <a:t>Пример кроссплатформенного приложения</a:t>
            </a:r>
            <a:r>
              <a:rPr lang="ru" sz="3600"/>
              <a:t>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/>
            </a:br>
            <a:br>
              <a:rPr lang="ru">
                <a:solidFill>
                  <a:schemeClr val="accent5"/>
                </a:solidFill>
              </a:rPr>
            </a:br>
            <a:endParaRPr>
              <a:solidFill>
                <a:schemeClr val="accent5"/>
              </a:solidFill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25" y="951375"/>
            <a:ext cx="2268775" cy="403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6025" y="951375"/>
            <a:ext cx="2268775" cy="403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7612" y="951387"/>
            <a:ext cx="2268775" cy="403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idx="4294967295" type="title"/>
          </p:nvPr>
        </p:nvSpPr>
        <p:spPr>
          <a:xfrm>
            <a:off x="408925" y="700625"/>
            <a:ext cx="5971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Спасибо за внимание!</a:t>
            </a:r>
            <a:endParaRPr sz="2400"/>
          </a:p>
        </p:txBody>
      </p:sp>
      <p:sp>
        <p:nvSpPr>
          <p:cNvPr id="151" name="Google Shape;151;p25"/>
          <p:cNvSpPr txBox="1"/>
          <p:nvPr>
            <p:ph idx="4294967295" type="title"/>
          </p:nvPr>
        </p:nvSpPr>
        <p:spPr>
          <a:xfrm>
            <a:off x="242175" y="2232450"/>
            <a:ext cx="5328000" cy="28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>
                <a:latin typeface="Lato"/>
                <a:ea typeface="Lato"/>
                <a:cs typeface="Lato"/>
                <a:sym typeface="Lato"/>
              </a:rPr>
              <a:t>      +7(931)500-53-40          </a:t>
            </a:r>
            <a:endParaRPr b="0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/>
              <a:t>     </a:t>
            </a:r>
            <a:r>
              <a:rPr b="0" lang="ru" sz="2400">
                <a:latin typeface="Lato"/>
                <a:ea typeface="Lato"/>
                <a:cs typeface="Lato"/>
                <a:sym typeface="Lato"/>
              </a:rPr>
              <a:t>@valera_sviridenko</a:t>
            </a:r>
            <a:endParaRPr b="0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 u="sng">
                <a:solidFill>
                  <a:schemeClr val="hlink"/>
                </a:solidFill>
                <a:hlinkClick r:id="rId3"/>
              </a:rPr>
              <a:t>x7-web.studio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400" u="sng">
                <a:solidFill>
                  <a:schemeClr val="hlink"/>
                </a:solidFill>
                <a:hlinkClick r:id="rId4"/>
              </a:rPr>
              <a:t>vk.com/x7_webstudio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4500" y="493400"/>
            <a:ext cx="3399725" cy="370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175" y="2779025"/>
            <a:ext cx="425251" cy="42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175" y="2290130"/>
            <a:ext cx="425250" cy="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560225"/>
            <a:ext cx="7663800" cy="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600">
                <a:solidFill>
                  <a:schemeClr val="dk1"/>
                </a:solidFill>
              </a:rPr>
              <a:t>Спикер — Валерий Свириденко</a:t>
            </a:r>
            <a:endParaRPr sz="2400"/>
          </a:p>
        </p:txBody>
      </p:sp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535775" y="1586500"/>
            <a:ext cx="6893700" cy="31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400"/>
              <a:t>Технический директор компании XSeven,                                       консультант и руководитель по разработке     и созданию высоконагруженных приложений          и сервисов для бизнеса,                                                опыт работы — более 6 лет.</a:t>
            </a:r>
            <a:endParaRPr b="0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300" y="122675"/>
            <a:ext cx="4402101" cy="49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855550" y="58652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О чем поговорим?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5"/>
          <p:cNvSpPr txBox="1"/>
          <p:nvPr>
            <p:ph idx="4294967295" type="body"/>
          </p:nvPr>
        </p:nvSpPr>
        <p:spPr>
          <a:xfrm>
            <a:off x="2855550" y="907805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Зачем нужны мобильные приложения бизнесу?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Как с помощью них можно повысить лояльность клиентов? увеличить продажи?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</a:t>
            </a: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ак сэкономить на разработке приложени</a:t>
            </a:r>
            <a:r>
              <a:rPr b="1" lang="ru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я?</a:t>
            </a:r>
            <a:br>
              <a:rPr lang="ru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236950" y="788425"/>
            <a:ext cx="5052300" cy="33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accent5"/>
                </a:solidFill>
              </a:rPr>
              <a:t>Статистика </a:t>
            </a:r>
            <a:endParaRPr sz="4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ru" sz="2100"/>
              <a:t>В 2018 году  пользователи  по всему миру потратили  в магазинах мобильных приложений </a:t>
            </a:r>
            <a:r>
              <a:rPr lang="ru" sz="2100"/>
              <a:t>101 млрд $.</a:t>
            </a:r>
            <a:endParaRPr b="0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2100"/>
              <a:t>Среднестатистический пользователь провёл  в мобильных приложениях в среднем </a:t>
            </a:r>
            <a:r>
              <a:rPr lang="ru" sz="2100"/>
              <a:t>3 часа.</a:t>
            </a:r>
            <a:endParaRPr b="0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 u="sng">
              <a:solidFill>
                <a:schemeClr val="accent5"/>
              </a:solidFill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775" y="465525"/>
            <a:ext cx="3575250" cy="263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34400" y="-76025"/>
            <a:ext cx="11797750" cy="66362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4294967295" type="title"/>
          </p:nvPr>
        </p:nvSpPr>
        <p:spPr>
          <a:xfrm>
            <a:off x="5519550" y="-76025"/>
            <a:ext cx="45438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Прогноз на 2019 год: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траты пользователей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в приложениях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превысят 122 млрд $</a:t>
            </a:r>
            <a:r>
              <a:rPr lang="ru" sz="2400">
                <a:solidFill>
                  <a:schemeClr val="lt1"/>
                </a:solidFill>
              </a:rPr>
              <a:t>  </a:t>
            </a:r>
            <a:endParaRPr b="0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5845750" y="67225"/>
            <a:ext cx="3425100" cy="46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Почему люди пользуются мобильными приложениями?</a:t>
            </a:r>
            <a:endParaRPr b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aleway"/>
              <a:buAutoNum type="arabicPeriod"/>
            </a:pPr>
            <a:r>
              <a:rPr lang="ru" sz="1800">
                <a:solidFill>
                  <a:srgbClr val="161616"/>
                </a:solidFill>
                <a:latin typeface="Raleway"/>
                <a:ea typeface="Raleway"/>
                <a:cs typeface="Raleway"/>
                <a:sym typeface="Raleway"/>
              </a:rPr>
              <a:t>Это удобно.</a:t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aleway"/>
              <a:buAutoNum type="arabicPeriod"/>
            </a:pPr>
            <a:r>
              <a:rPr lang="ru" sz="1800">
                <a:solidFill>
                  <a:srgbClr val="161616"/>
                </a:solidFill>
                <a:latin typeface="Raleway"/>
                <a:ea typeface="Raleway"/>
                <a:cs typeface="Raleway"/>
                <a:sym typeface="Raleway"/>
              </a:rPr>
              <a:t>Экономия времени.</a:t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Raleway"/>
              <a:buAutoNum type="arabicPeriod"/>
            </a:pPr>
            <a:r>
              <a:rPr lang="ru" sz="1800">
                <a:solidFill>
                  <a:srgbClr val="161616"/>
                </a:solidFill>
                <a:latin typeface="Raleway"/>
                <a:ea typeface="Raleway"/>
                <a:cs typeface="Raleway"/>
                <a:sym typeface="Raleway"/>
              </a:rPr>
              <a:t>Экономия денег.</a:t>
            </a:r>
            <a:endParaRPr sz="1800">
              <a:solidFill>
                <a:srgbClr val="16161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00" y="357962"/>
            <a:ext cx="5429174" cy="40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688100" y="490200"/>
            <a:ext cx="3425100" cy="46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</a:rPr>
              <a:t>Зачем мобильные приложения бизнесу</a:t>
            </a:r>
            <a:r>
              <a:rPr b="1" lang="ru" sz="3000">
                <a:solidFill>
                  <a:schemeClr val="dk1"/>
                </a:solidFill>
              </a:rPr>
              <a:t>?</a:t>
            </a:r>
            <a:endParaRPr b="1" sz="3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AutoNum type="arabicPeriod"/>
            </a:pPr>
            <a:r>
              <a:rPr lang="ru" sz="180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Постоянное взаимодействие               с клиентом.</a:t>
            </a:r>
            <a:endParaRPr sz="1800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AutoNum type="arabicPeriod"/>
            </a:pPr>
            <a:r>
              <a:rPr lang="ru" sz="180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Сбор данных.</a:t>
            </a:r>
            <a:endParaRPr sz="1800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AutoNum type="arabicPeriod"/>
            </a:pPr>
            <a:r>
              <a:rPr lang="ru" sz="180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Обратная связь.</a:t>
            </a:r>
            <a:endParaRPr sz="1800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AutoNum type="arabicPeriod"/>
            </a:pPr>
            <a:r>
              <a:rPr lang="ru" sz="180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Повышение лояльности клиентов.</a:t>
            </a:r>
            <a:endParaRPr sz="1800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300" y="1059500"/>
            <a:ext cx="5024800" cy="28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75" y="192250"/>
            <a:ext cx="3782749" cy="428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662500" y="1193648"/>
            <a:ext cx="29061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Решили создать мобильное приложение</a:t>
            </a:r>
            <a:r>
              <a:rPr b="1" lang="ru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С чего начать?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450" y="351363"/>
            <a:ext cx="3965451" cy="39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2025" y="1647275"/>
            <a:ext cx="10093325" cy="36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type="title"/>
          </p:nvPr>
        </p:nvSpPr>
        <p:spPr>
          <a:xfrm>
            <a:off x="375836" y="-5"/>
            <a:ext cx="8457600" cy="17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accent5"/>
                </a:solidFill>
              </a:rPr>
              <a:t>   </a:t>
            </a:r>
            <a:r>
              <a:rPr lang="ru" sz="3600">
                <a:solidFill>
                  <a:schemeClr val="accent5"/>
                </a:solidFill>
              </a:rPr>
              <a:t>Нативные приложения</a:t>
            </a:r>
            <a:endParaRPr sz="3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accent5"/>
                </a:solidFill>
              </a:rPr>
              <a:t>    vs</a:t>
            </a:r>
            <a:r>
              <a:rPr lang="ru" sz="3600">
                <a:solidFill>
                  <a:schemeClr val="accent5"/>
                </a:solidFill>
              </a:rPr>
              <a:t> </a:t>
            </a:r>
            <a:r>
              <a:rPr lang="ru" sz="3600">
                <a:solidFill>
                  <a:schemeClr val="accent5"/>
                </a:solidFill>
              </a:rPr>
              <a:t>кроссплатформенные</a:t>
            </a:r>
            <a:endParaRPr sz="3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